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9" r:id="rId3"/>
    <p:sldId id="308" r:id="rId4"/>
    <p:sldId id="313" r:id="rId5"/>
    <p:sldId id="301" r:id="rId6"/>
    <p:sldId id="315" r:id="rId7"/>
    <p:sldId id="311" r:id="rId8"/>
    <p:sldId id="312" r:id="rId9"/>
    <p:sldId id="314" r:id="rId10"/>
    <p:sldId id="298" r:id="rId11"/>
    <p:sldId id="299" r:id="rId12"/>
    <p:sldId id="300" r:id="rId13"/>
    <p:sldId id="302" r:id="rId14"/>
    <p:sldId id="303" r:id="rId15"/>
    <p:sldId id="304" r:id="rId16"/>
    <p:sldId id="305" r:id="rId17"/>
    <p:sldId id="30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83" autoAdjust="0"/>
  </p:normalViewPr>
  <p:slideViewPr>
    <p:cSldViewPr>
      <p:cViewPr>
        <p:scale>
          <a:sx n="70" d="100"/>
          <a:sy n="70" d="100"/>
        </p:scale>
        <p:origin x="-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C4FF4-6EE1-4A76-9B8F-B2F594D6C874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7A747-1B53-4B3F-B8D2-D8AB0E128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BD201-5F9C-4593-BEFD-74C971F0B552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2E6F0-797A-404D-B2F0-96032D2C1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A3035-02C7-4538-A480-C6887B19F5A6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8664C-3B03-4311-A452-8E87A1DF2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2DDE1-E9F2-4B50-AB95-1A36B28481DE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BA6C-DE82-4922-A007-5CB817EE4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1FA9-72D4-4D0D-AA04-5200C8F96D1C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FCBB-F7D8-4AD9-B5F9-93687358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AA105-3B9A-485F-A7BD-B3B1C1BFF994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17202-91A5-4841-8837-12B3422A9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3E727-7E97-4B76-A273-97C117DFD6DE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40D1-42AB-456C-B3EB-2E58162D2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FDA9A-A9AF-4522-BA4E-959710ABA8F2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C3DF-49FF-4AA4-A1AB-8615103FA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C31E6-6AC6-4E62-806B-D0CB1E8C6262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E188-B191-46AC-99B7-5113417AE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59BE0-226E-4980-AAF5-F1A9DF7C7AE8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8319C-EFFD-43A6-A723-9E31BBA50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FB44-2B3A-4EA5-B708-4FEB9F41BBF1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51498-F984-481A-8E8C-4DDFA9BC9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Рисунок2.png"/>
          <p:cNvPicPr>
            <a:picLocks noChangeAspect="1"/>
          </p:cNvPicPr>
          <p:nvPr userDrawn="1"/>
        </p:nvPicPr>
        <p:blipFill>
          <a:blip r:embed="rId14" cstate="print">
            <a:lum/>
          </a:blip>
          <a:stretch>
            <a:fillRect/>
          </a:stretch>
        </p:blipFill>
        <p:spPr>
          <a:xfrm>
            <a:off x="0" y="357166"/>
            <a:ext cx="9144000" cy="6500834"/>
          </a:xfrm>
          <a:prstGeom prst="rect">
            <a:avLst/>
          </a:prstGeom>
          <a:effectLst>
            <a:outerShdw blurRad="50800" dist="38100" dir="16200000" rotWithShape="0">
              <a:schemeClr val="bg1">
                <a:alpha val="40000"/>
              </a:schemeClr>
            </a:outerShdw>
          </a:effectLst>
        </p:spPr>
      </p:pic>
      <p:sp>
        <p:nvSpPr>
          <p:cNvPr id="15" name="Прямоугольник 14"/>
          <p:cNvSpPr/>
          <p:nvPr userDrawn="1"/>
        </p:nvSpPr>
        <p:spPr>
          <a:xfrm>
            <a:off x="0" y="6572272"/>
            <a:ext cx="9144000" cy="2857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0" y="1285860"/>
            <a:ext cx="9144000" cy="5214974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outerShdw blurRad="1270000" dist="50800" dir="5400000" algn="ctr" rotWithShape="0">
              <a:schemeClr val="bg1">
                <a:alpha val="43000"/>
              </a:schemeClr>
            </a:outerShdw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3508" y="188640"/>
            <a:ext cx="8604447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ru-RU" sz="4000" b="1" u="none" strike="noStrike" cap="none" normalizeH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000" b="1" u="none" strike="noStrike" cap="none" normalizeH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бобщить педагогический опыт</a:t>
            </a:r>
          </a:p>
          <a:p>
            <a:pPr lvl="0" algn="ctr"/>
            <a:r>
              <a:rPr kumimoji="0" lang="ru-RU" sz="36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Методические рекомендации 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https://www.culture.ru/storage/images/df7bf863fa6414239639c50cac7212dd/5f5a3cd11b96dba9788795d7c8a9e10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5"/>
            <a:ext cx="7704856" cy="433587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4954562"/>
          </a:xfrm>
        </p:spPr>
        <p:txBody>
          <a:bodyPr/>
          <a:lstStyle/>
          <a:p>
            <a:r>
              <a:rPr lang="ru-RU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2</a:t>
            </a:r>
            <a:r>
              <a:rPr lang="ru-RU" kern="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kern="100" dirty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  <a:t/>
            </a:r>
            <a:br>
              <a:rPr lang="ru-RU" kern="100" dirty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</a:br>
            <a:r>
              <a:rPr lang="ru-RU" b="1" i="1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  <a:r>
              <a:rPr lang="ru-RU" b="1" i="1" kern="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возникновения </a:t>
            </a:r>
            <a:r>
              <a:rPr lang="ru-RU" b="1" i="1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br>
              <a:rPr lang="ru-RU" b="1" i="1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становления опыта</a:t>
            </a:r>
            <a:br>
              <a:rPr lang="ru-RU" b="1" i="1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kern="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dirty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  <a:t/>
            </a:r>
            <a:br>
              <a:rPr lang="ru-RU" kern="100" dirty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07504" y="260648"/>
            <a:ext cx="8928992" cy="49545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2.</a:t>
            </a:r>
            <a:r>
              <a:rPr lang="ru-RU" kern="100" smtClean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  <a:t/>
            </a:r>
            <a:br>
              <a:rPr lang="ru-RU" kern="100" smtClean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</a:br>
            <a:r>
              <a:rPr lang="ru-RU" b="1" i="1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 возникновения и</a:t>
            </a:r>
            <a:br>
              <a:rPr lang="ru-RU" b="1" i="1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становления опыта</a:t>
            </a:r>
            <a:br>
              <a:rPr lang="ru-RU" b="1" i="1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kern="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kern="100" smtClean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  <a:t/>
            </a:r>
            <a:br>
              <a:rPr lang="ru-RU" kern="100" smtClean="0">
                <a:solidFill>
                  <a:srgbClr val="C00000"/>
                </a:solidFill>
                <a:latin typeface="Times New Roman" pitchFamily="18" charset="0"/>
                <a:ea typeface="Lucida Sans Unicode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42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ctr" hangingPunct="1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3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Актуальность и перспективность опыта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Отражение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противоречий и затруднений (проблем), встречающихся в массовой практике, которые успешно решаются в опыте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39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pPr eaLnBrk="1" fontAlgn="ctr" hangingPunct="1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4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Ведущая педагогическая идея опыта </a:t>
            </a:r>
            <a:b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Отражение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 основной идеи, которая послужила решению противоречий (проблем) и привела к позитивному результату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413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ctr" hangingPunct="1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5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Теоретическая база опыта</a:t>
            </a:r>
            <a:b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Научные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идеи, которые  легли в основу опыта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17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/>
          <a:lstStyle/>
          <a:p>
            <a:pPr algn="l" eaLnBrk="1" fontAlgn="ctr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6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Новизна </a:t>
            </a:r>
            <a: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опыта</a:t>
            </a:r>
            <a:b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Новизна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может заключаться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комбинации элементов известных методик;</a:t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в рационализации, усовершенствовании отдельных сторон педагогического труда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преобразовании образовательного процесса (с обоснованием причин изменения в содержании образования)</a:t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256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algn="l" eaLnBrk="1" fontAlgn="ctr" hangingPunct="1">
              <a:tabLst>
                <a:tab pos="8793163" algn="l"/>
              </a:tabLst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7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 опыта</a:t>
            </a:r>
            <a:b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деятельности, технологии, методы, формы, средства, используемые для достижения результата, приемы стимулирования, контроля обучающихся, взаимоконтроля и самоконтроля; 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условия,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обеспечивающие наибольшую эффективность педагогической</a:t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29017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fontAlgn="ctr" hangingPunct="1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Модуль 8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Результативность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опыта</a:t>
            </a:r>
            <a:r>
              <a:rPr lang="ru-RU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Положительная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динамика системных изменений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72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ctr" hangingPunct="1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Модуль 9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Адресная направленность опыта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Категории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педагогов, которым рекомендован данный опыт.</a:t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640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96752"/>
            <a:ext cx="9036496" cy="3672408"/>
          </a:xfrm>
        </p:spPr>
        <p:txBody>
          <a:bodyPr/>
          <a:lstStyle/>
          <a:p>
            <a:pPr lvl="0" algn="l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Модульная технология обобщения педагогического опыта - это…</a:t>
            </a: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5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721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Модули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15697126"/>
              </p:ext>
            </p:extLst>
          </p:nvPr>
        </p:nvGraphicFramePr>
        <p:xfrm>
          <a:off x="0" y="1450430"/>
          <a:ext cx="9144000" cy="504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093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ea typeface="Lucida Sans Unicode"/>
                          <a:cs typeface="Times New Roman" pitchFamily="18" charset="0"/>
                        </a:rPr>
                        <a:t>1.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kern="1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Lucida Sans Unicode"/>
                          <a:cs typeface="Times New Roman" pitchFamily="18" charset="0"/>
                        </a:rPr>
                        <a:t>Тема опыта</a:t>
                      </a:r>
                      <a:endParaRPr lang="ru-RU" sz="3200" b="0" kern="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0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Условия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возникновения и становления 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Актуальность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перспективность </a:t>
                      </a: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Ведущая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педагогическая идея опыта 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Теоретическая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 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Новизна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Технология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Результативность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7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kern="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Адресная </a:t>
                      </a:r>
                      <a:r>
                        <a:rPr lang="ru-RU" sz="3200" kern="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направленность опыта</a:t>
                      </a:r>
                      <a:endParaRPr lang="ru-RU" sz="3200" kern="100" dirty="0">
                        <a:effectLst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5600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11430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может быть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опытом: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корректировка содержания образования (что, как?);</a:t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виды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деятельности, технологии, методы, формы, средства, используемые для достижения результата, приемы стимулирования, контроля обучающихся, взаимоконтроля и самоконтроля;  </a:t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условия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обеспечивающие наибольшую эффективность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педагогической деятельности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788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/>
          <a:lstStyle/>
          <a:p>
            <a: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Модуль 1</a:t>
            </a:r>
            <a:b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</a:br>
            <a: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Тема опыта: как сформулировать?</a:t>
            </a:r>
            <a:endParaRPr lang="ru-RU" sz="7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26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684568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Шаг первый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Ответить на вопросы: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Что я делаю? (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деятельности)</a:t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Для чего я это делаю? (какова цель?)</a:t>
            </a:r>
            <a:b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Как я это делаю? (алгоритмы, формы, методы)</a:t>
            </a:r>
            <a:b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Какой это дает результат?</a:t>
            </a:r>
            <a:b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748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784976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Шаг второй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Определить тему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АЛГОРИМ: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(что я делаю)….. </a:t>
            </a:r>
            <a:r>
              <a:rPr lang="ru-RU" sz="4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средство 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для чего: цель=результат)</a:t>
            </a: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869160"/>
            <a:ext cx="99005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должна быть сформулирована конкретно, с использованием корректных педагогических и психологических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терминов</a:t>
            </a:r>
            <a:r>
              <a:rPr lang="ru-RU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9715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10404648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Шаг третий.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Определить критерии результативности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714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Шаг четвертый 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Направления деятельности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532379" y="1493970"/>
            <a:ext cx="340616" cy="127137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532379" y="3645024"/>
            <a:ext cx="340616" cy="149731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9632461">
            <a:off x="3262049" y="3651455"/>
            <a:ext cx="484632" cy="156633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21801">
            <a:off x="3285214" y="1352012"/>
            <a:ext cx="484632" cy="1593061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Выгнутая вправо стрелка 13"/>
          <p:cNvSpPr/>
          <p:nvPr/>
        </p:nvSpPr>
        <p:spPr>
          <a:xfrm rot="10521130">
            <a:off x="469411" y="585010"/>
            <a:ext cx="2749203" cy="5958820"/>
          </a:xfrm>
          <a:prstGeom prst="curvedLef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9893376">
            <a:off x="5368189" y="1290712"/>
            <a:ext cx="484632" cy="165188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867596">
            <a:off x="5388611" y="3638093"/>
            <a:ext cx="484632" cy="1593061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809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FFC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120</Words>
  <Application>Microsoft Office PowerPoint</Application>
  <PresentationFormat>Экран (4:3)</PresentationFormat>
  <Paragraphs>38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 Модульная технология обобщения педагогического опыта - это… </vt:lpstr>
      <vt:lpstr>Модули</vt:lpstr>
      <vt:lpstr>        Что может быть опытом: - корректировка содержания образования (что, как?); - виды деятельности, технологии, методы, формы, средства, используемые для достижения результата, приемы стимулирования, контроля обучающихся, взаимоконтроля и самоконтроля;    - условия, обеспечивающие наибольшую эффективность педагогической деятельности </vt:lpstr>
      <vt:lpstr>Модуль 1 Тема опыта: как сформулировать?</vt:lpstr>
      <vt:lpstr>Шаг первый. Ответить на вопросы:   1. Что я делаю? (предмет деятельности)  2. Для чего я это делаю? (какова цель?)  3. Как я это делаю? (алгоритмы, формы, методы)  4. Какой это дает результат?  </vt:lpstr>
      <vt:lpstr>Шаг второй. Определить тему  АЛГОРИМ: (что я делаю)….. как средство  ( для чего: цель=результат)</vt:lpstr>
      <vt:lpstr> Шаг третий.   Определить критерии результативности</vt:lpstr>
      <vt:lpstr>Шаг четвертый                                  Цель      Направления деятельности                          Результат </vt:lpstr>
      <vt:lpstr> Модуль 2. Условия возникновения и становления опыта   </vt:lpstr>
      <vt:lpstr>Модуль 3.  Актуальность и перспективность опыта    Отражение противоречий и затруднений (проблем), встречающихся в массовой практике, которые успешно решаются в опыте </vt:lpstr>
      <vt:lpstr>Модуль 4. Ведущая педагогическая идея опыта   Отражение  основной идеи, которая послужила решению противоречий (проблем) и привела к позитивному результату </vt:lpstr>
      <vt:lpstr>Модуль 5. Теоретическая база опыта     Научные идеи, которые  легли в основу опыта </vt:lpstr>
      <vt:lpstr>                        Модуль 6.                   Новизна опыта  Новизна может заключаться: • в комбинации элементов известных методик; • в рационализации, усовершенствовании отдельных сторон педагогического труда; • в преобразовании образовательного процесса (с обоснованием причин изменения в содержании образования) </vt:lpstr>
      <vt:lpstr>                        Модуль 7.               Технология опыта  -виды деятельности, технологии, методы, формы, средства, используемые для достижения результата, приемы стимулирования, контроля обучающихся, взаимоконтроля и самоконтроля;    -условия, обеспечивающие наибольшую эффективность педагогической деятельности </vt:lpstr>
      <vt:lpstr>                     Модуль 8.      Результативность опыта  Положительная динамика системных изменений </vt:lpstr>
      <vt:lpstr>Модуль 9. Адресная направленность опыта  Категории педагогов, которым рекомендован данный опыт.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162</cp:revision>
  <dcterms:created xsi:type="dcterms:W3CDTF">2014-06-24T15:51:35Z</dcterms:created>
  <dcterms:modified xsi:type="dcterms:W3CDTF">2021-11-11T11:01:33Z</dcterms:modified>
</cp:coreProperties>
</file>